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1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Week 6: Buttons &amp; User Input Widgets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394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Making Apps Interactive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754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Flutter Mobile Application Development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809387"/>
            <a:ext cx="1216343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877372"/>
            <a:ext cx="9441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CHAPTER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3263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Handling Input Data: TextEditingController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084076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Attach 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TextEditingController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TextField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retrieve its value.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7097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064794"/>
            <a:ext cx="36647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6"/>
          <p:cNvSpPr/>
          <p:nvPr/>
        </p:nvSpPr>
        <p:spPr>
          <a:xfrm>
            <a:off x="6280190" y="4239101"/>
            <a:ext cx="2874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Define the Controller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4729520"/>
            <a:ext cx="3664744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 myController = TextEditingController();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71748" y="37097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0171748" y="4064794"/>
            <a:ext cx="36648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10"/>
          <p:cNvSpPr/>
          <p:nvPr/>
        </p:nvSpPr>
        <p:spPr>
          <a:xfrm>
            <a:off x="10171748" y="42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Assign to TextField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171748" y="4729520"/>
            <a:ext cx="366486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controller: myController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58674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22444"/>
            <a:ext cx="7556421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4"/>
          <p:cNvSpPr/>
          <p:nvPr/>
        </p:nvSpPr>
        <p:spPr>
          <a:xfrm>
            <a:off x="6280190" y="6396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Read the Text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280190" y="6887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print(myController.text);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481376"/>
            <a:ext cx="1216343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549360"/>
            <a:ext cx="9441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9983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30472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0897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017306" y="3125153"/>
            <a:ext cx="4274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Explore Flutter Material Buttons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36155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the system and different types.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32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5260" y="4474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4509968"/>
            <a:ext cx="3983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 Key Button Types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50003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ElevatedButton, TextButton, OutlinedButton, FloatingActionButton.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8169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65260" y="58594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017306" y="589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Accept User Input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017306" y="63852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TextField with specific properties.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7093" y="437674"/>
            <a:ext cx="584835" cy="299323"/>
          </a:xfrm>
          <a:prstGeom prst="roundRect">
            <a:avLst>
              <a:gd name="adj" fmla="val 1787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652582" y="485418"/>
            <a:ext cx="39385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RECAP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57093" y="800576"/>
            <a:ext cx="4724757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Recap: Layouts in Flutter</a:t>
            </a:r>
            <a:endParaRPr lang="en-US" sz="3100" dirty="0"/>
          </a:p>
        </p:txBody>
      </p:sp>
      <p:sp>
        <p:nvSpPr>
          <p:cNvPr id="5" name="Shape 3"/>
          <p:cNvSpPr/>
          <p:nvPr/>
        </p:nvSpPr>
        <p:spPr>
          <a:xfrm>
            <a:off x="557093" y="1715810"/>
            <a:ext cx="6563916" cy="1026557"/>
          </a:xfrm>
          <a:prstGeom prst="roundRect">
            <a:avLst>
              <a:gd name="adj" fmla="val 1068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4233" y="1715810"/>
            <a:ext cx="91440" cy="1026557"/>
          </a:xfrm>
          <a:prstGeom prst="roundRect">
            <a:avLst>
              <a:gd name="adj" fmla="val 73120"/>
            </a:avLst>
          </a:prstGeom>
          <a:solidFill>
            <a:srgbClr val="F2F2F3"/>
          </a:solidFill>
          <a:ln/>
        </p:spPr>
      </p:sp>
      <p:sp>
        <p:nvSpPr>
          <p:cNvPr id="7" name="Text 5"/>
          <p:cNvSpPr/>
          <p:nvPr/>
        </p:nvSpPr>
        <p:spPr>
          <a:xfrm>
            <a:off x="807720" y="1897856"/>
            <a:ext cx="198989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Row &amp; Column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07720" y="2305645"/>
            <a:ext cx="613124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 linear arrangements of widgets.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57093" y="2901553"/>
            <a:ext cx="6563916" cy="1026557"/>
          </a:xfrm>
          <a:prstGeom prst="roundRect">
            <a:avLst>
              <a:gd name="adj" fmla="val 1068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34233" y="2901553"/>
            <a:ext cx="91440" cy="1026557"/>
          </a:xfrm>
          <a:prstGeom prst="roundRect">
            <a:avLst>
              <a:gd name="adj" fmla="val 73120"/>
            </a:avLst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807720" y="3083600"/>
            <a:ext cx="198989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Stack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07720" y="3491389"/>
            <a:ext cx="613124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Overlapping elements, layering content.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7093" y="4087297"/>
            <a:ext cx="6563916" cy="1026557"/>
          </a:xfrm>
          <a:prstGeom prst="roundRect">
            <a:avLst>
              <a:gd name="adj" fmla="val 1068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34233" y="4087297"/>
            <a:ext cx="91440" cy="1026557"/>
          </a:xfrm>
          <a:prstGeom prst="roundRect">
            <a:avLst>
              <a:gd name="adj" fmla="val 73120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807720" y="4269343"/>
            <a:ext cx="198989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Card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07720" y="4677132"/>
            <a:ext cx="613124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Grouping content with visual elevation.</a:t>
            </a:r>
            <a:endParaRPr lang="en-US" sz="12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7011" y="1715810"/>
            <a:ext cx="6563916" cy="656391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17011" y="8458795"/>
            <a:ext cx="656391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Today, we add interactive elements inside these layouts, making apps respond to users.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7851"/>
            <a:ext cx="6836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Flutter Button Family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6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Buttons detect gestures (clicks/taps) and trigger actions.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24845"/>
            <a:ext cx="6407944" cy="1882140"/>
          </a:xfrm>
          <a:prstGeom prst="roundRect">
            <a:avLst>
              <a:gd name="adj" fmla="val 777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424845"/>
            <a:ext cx="121920" cy="188214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568213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18017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Function called when the button is tapped.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42524" y="6679168"/>
            <a:ext cx="580191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disables the button)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424845"/>
            <a:ext cx="6408063" cy="1882140"/>
          </a:xfrm>
          <a:prstGeom prst="roundRect">
            <a:avLst>
              <a:gd name="adj" fmla="val 777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5424845"/>
            <a:ext cx="121920" cy="188214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568213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child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77282" y="6180177"/>
            <a:ext cx="5802035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Content inside the button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Icon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0180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Types of Material Buttons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ElevatedButton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Background color &amp; shadow, for primary 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OutlinedButton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Transparent background with a border, medium emphasis.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TextButton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border or background, low emphasis (e.g., in dialogs).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IconButton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simple, clickable icon.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695" y="329684"/>
            <a:ext cx="328100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Implementing Buttons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9695" y="944166"/>
            <a:ext cx="13791009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Examples of common Flutter button declarations.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9695" y="1390769"/>
            <a:ext cx="1498997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ElevatedButton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419695" y="1712952"/>
            <a:ext cx="6749296" cy="1330643"/>
          </a:xfrm>
          <a:prstGeom prst="roundRect">
            <a:avLst>
              <a:gd name="adj" fmla="val 3785"/>
            </a:avLst>
          </a:prstGeom>
          <a:solidFill>
            <a:srgbClr val="121212"/>
          </a:solidFill>
          <a:ln/>
        </p:spPr>
      </p:sp>
      <p:sp>
        <p:nvSpPr>
          <p:cNvPr id="6" name="Shape 4"/>
          <p:cNvSpPr/>
          <p:nvPr/>
        </p:nvSpPr>
        <p:spPr>
          <a:xfrm>
            <a:off x="413742" y="1712952"/>
            <a:ext cx="6761202" cy="1330643"/>
          </a:xfrm>
          <a:prstGeom prst="roundRect">
            <a:avLst>
              <a:gd name="adj" fmla="val 1352"/>
            </a:avLst>
          </a:prstGeom>
          <a:solidFill>
            <a:srgbClr val="121212"/>
          </a:solidFill>
          <a:ln/>
        </p:spPr>
      </p:sp>
      <p:sp>
        <p:nvSpPr>
          <p:cNvPr id="7" name="Text 5"/>
          <p:cNvSpPr/>
          <p:nvPr/>
        </p:nvSpPr>
        <p:spPr>
          <a:xfrm>
            <a:off x="533638" y="1802844"/>
            <a:ext cx="6521410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ElevatedButton(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onPressed: () {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print("Clicked!");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},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child: Text("Submit"),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695" y="3178493"/>
            <a:ext cx="6749296" cy="674929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9029" y="1390769"/>
            <a:ext cx="1498997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OutlinedButton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469029" y="1712952"/>
            <a:ext cx="6749296" cy="947023"/>
          </a:xfrm>
          <a:prstGeom prst="roundRect">
            <a:avLst>
              <a:gd name="adj" fmla="val 5319"/>
            </a:avLst>
          </a:prstGeom>
          <a:solidFill>
            <a:srgbClr val="121212"/>
          </a:solidFill>
          <a:ln/>
        </p:spPr>
      </p:sp>
      <p:sp>
        <p:nvSpPr>
          <p:cNvPr id="11" name="Shape 8"/>
          <p:cNvSpPr/>
          <p:nvPr/>
        </p:nvSpPr>
        <p:spPr>
          <a:xfrm>
            <a:off x="7463076" y="1712952"/>
            <a:ext cx="6761202" cy="947023"/>
          </a:xfrm>
          <a:prstGeom prst="roundRect">
            <a:avLst>
              <a:gd name="adj" fmla="val 1900"/>
            </a:avLst>
          </a:prstGeom>
          <a:solidFill>
            <a:srgbClr val="121212"/>
          </a:solidFill>
          <a:ln/>
        </p:spPr>
      </p:sp>
      <p:sp>
        <p:nvSpPr>
          <p:cNvPr id="12" name="Text 9"/>
          <p:cNvSpPr/>
          <p:nvPr/>
        </p:nvSpPr>
        <p:spPr>
          <a:xfrm>
            <a:off x="7582972" y="1802844"/>
            <a:ext cx="6521410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OutlinedButton(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onPressed: () {},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child: Text("Cancel"),</a:t>
            </a:r>
            <a:endParaRPr lang="en-US" sz="9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029" y="2794873"/>
            <a:ext cx="6749296" cy="6749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320" y="363260"/>
            <a:ext cx="4516041" cy="412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Floating Action Button (FAB)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320" y="1122759"/>
            <a:ext cx="8094583" cy="8094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2320" y="9365933"/>
            <a:ext cx="8094583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circular button that floats above content.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462320" y="9696212"/>
            <a:ext cx="8094583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Promotes a primary action.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2320" y="9953863"/>
            <a:ext cx="809458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Defined in 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Scaffold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's 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floatingActionButton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property.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8886706" y="1122759"/>
            <a:ext cx="297180" cy="29718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236" y="1172289"/>
            <a:ext cx="198120" cy="1981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15926" y="1168122"/>
            <a:ext cx="1651397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8886706" y="1684139"/>
            <a:ext cx="297180" cy="29718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6236" y="1733669"/>
            <a:ext cx="198120" cy="1981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15926" y="1729502"/>
            <a:ext cx="1651397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Compose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8886706" y="2245519"/>
            <a:ext cx="297180" cy="297180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6236" y="2295049"/>
            <a:ext cx="198120" cy="1981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315926" y="2290882"/>
            <a:ext cx="1651397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Navigate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9464"/>
            <a:ext cx="5693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TextField Widget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84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primary way to get text input from users.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96458"/>
            <a:ext cx="3664744" cy="1738432"/>
          </a:xfrm>
          <a:prstGeom prst="roundRect">
            <a:avLst>
              <a:gd name="adj" fmla="val 8416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096458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35375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decoration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3851791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Styles for hint text, borders, and icons.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096458"/>
            <a:ext cx="3664863" cy="1738432"/>
          </a:xfrm>
          <a:prstGeom prst="roundRect">
            <a:avLst>
              <a:gd name="adj" fmla="val 8416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41268" y="3096458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10520482" y="335375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obscureText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20482" y="385179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Hides text (e.g., for passwords).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061704"/>
            <a:ext cx="3664744" cy="1738432"/>
          </a:xfrm>
          <a:prstGeom prst="roundRect">
            <a:avLst>
              <a:gd name="adj" fmla="val 8416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49710" y="5061704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6628924" y="531899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keyboardType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628924" y="5817037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Sets the keyboard style (email, number, text).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64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989" y="531852"/>
            <a:ext cx="7790021" cy="1208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Styling Input with InputDecoration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989" y="2030849"/>
            <a:ext cx="7790021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decoration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property takes an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InputDecoration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object.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6989" y="2565559"/>
            <a:ext cx="7790021" cy="1144905"/>
          </a:xfrm>
          <a:prstGeom prst="roundRect">
            <a:avLst>
              <a:gd name="adj" fmla="val 405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7967" y="2766536"/>
            <a:ext cx="241780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labelText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7967" y="3199924"/>
            <a:ext cx="738806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Floating label above input.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6989" y="3903821"/>
            <a:ext cx="7790021" cy="1144905"/>
          </a:xfrm>
          <a:prstGeom prst="roundRect">
            <a:avLst>
              <a:gd name="adj" fmla="val 405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7967" y="4104799"/>
            <a:ext cx="241780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hintText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77967" y="4538186"/>
            <a:ext cx="738806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Placeholder when input is empty.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6989" y="5242084"/>
            <a:ext cx="7790021" cy="1144905"/>
          </a:xfrm>
          <a:prstGeom prst="roundRect">
            <a:avLst>
              <a:gd name="adj" fmla="val 405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7967" y="5443061"/>
            <a:ext cx="241780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prefixIcon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7967" y="5876449"/>
            <a:ext cx="738806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Icon at the start of the input field.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6989" y="6580346"/>
            <a:ext cx="7790021" cy="1152525"/>
          </a:xfrm>
          <a:prstGeom prst="roundRect">
            <a:avLst>
              <a:gd name="adj" fmla="val 4027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7967" y="6781324"/>
            <a:ext cx="241780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border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77967" y="7214711"/>
            <a:ext cx="738806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OutlineInputBorder()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boxed inputs.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2026-01-02T11:16:01Z</dcterms:created>
  <dcterms:modified xsi:type="dcterms:W3CDTF">2026-01-02T11:16:01Z</dcterms:modified>
</cp:coreProperties>
</file>